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3"/>
  </p:notesMasterIdLst>
  <p:sldIdLst>
    <p:sldId id="256" r:id="rId2"/>
    <p:sldId id="262" r:id="rId3"/>
    <p:sldId id="258" r:id="rId4"/>
    <p:sldId id="259" r:id="rId5"/>
    <p:sldId id="261" r:id="rId6"/>
    <p:sldId id="263" r:id="rId7"/>
    <p:sldId id="264" r:id="rId8"/>
    <p:sldId id="323" r:id="rId9"/>
    <p:sldId id="265" r:id="rId10"/>
    <p:sldId id="266" r:id="rId11"/>
    <p:sldId id="30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0" y="1501900"/>
            <a:ext cx="5693463" cy="25146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KALKULACIJA TROŠKOVA </a:t>
            </a:r>
            <a:b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PROIZVODNJE I EMITOVANJA </a:t>
            </a:r>
            <a:b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EMISIJE / TV PROGRAMA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54797"/>
            <a:ext cx="3983939" cy="48553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14800" y="56388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Elementi kalkulacije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Sekundarni troškovi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38912" lvl="1" indent="-32004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400" b="1" dirty="0"/>
          </a:p>
          <a:p>
            <a:pPr marL="438912" lvl="1" indent="-32004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400" b="1" dirty="0"/>
          </a:p>
          <a:p>
            <a:pPr marL="438912" lvl="1" indent="-32004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/>
              <a:t>Verzije izračunavanja: </a:t>
            </a:r>
          </a:p>
          <a:p>
            <a:pPr marL="990600" lvl="1" indent="-3619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dirty="0"/>
              <a:t>Po normativima</a:t>
            </a:r>
          </a:p>
          <a:p>
            <a:pPr marL="990600" lvl="1" indent="-3619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dirty="0"/>
              <a:t>Po zahtevu reditelja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300" b="1" dirty="0"/>
          </a:p>
          <a:p>
            <a:pPr marL="118872" indent="0">
              <a:buNone/>
            </a:pPr>
            <a:endParaRPr lang="en-US" sz="15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2895600"/>
            <a:ext cx="4933950" cy="217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90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3012" y="1573212"/>
            <a:ext cx="4827588" cy="4827588"/>
          </a:xfrm>
        </p:spPr>
      </p:pic>
    </p:spTree>
    <p:extLst>
      <p:ext uri="{BB962C8B-B14F-4D97-AF65-F5344CB8AC3E}">
        <p14:creationId xmlns:p14="http://schemas.microsoft.com/office/powerpoint/2010/main" val="337364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Budžetiranje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75192"/>
            <a:ext cx="11506200" cy="4625609"/>
          </a:xfrm>
        </p:spPr>
        <p:txBody>
          <a:bodyPr/>
          <a:lstStyle/>
          <a:p>
            <a:pPr lvl="0"/>
            <a:endParaRPr lang="sl-SI" sz="2400" dirty="0"/>
          </a:p>
          <a:p>
            <a:pPr lvl="0">
              <a:buClrTx/>
              <a:buFont typeface="Wingdings" pitchFamily="2" charset="2"/>
              <a:buChar char="§"/>
            </a:pPr>
            <a:r>
              <a:rPr lang="sl-SI" sz="2400" dirty="0"/>
              <a:t>koliko košta osnovni proizvod (TV emisija)</a:t>
            </a:r>
          </a:p>
          <a:p>
            <a:pPr lvl="0">
              <a:buClrTx/>
              <a:buFont typeface="Wingdings" pitchFamily="2" charset="2"/>
              <a:buChar char="§"/>
            </a:pPr>
            <a:endParaRPr lang="en-US" sz="2800" dirty="0"/>
          </a:p>
          <a:p>
            <a:pPr lvl="0" algn="just">
              <a:buClrTx/>
              <a:buFont typeface="Wingdings" pitchFamily="2" charset="2"/>
              <a:buChar char="§"/>
            </a:pPr>
            <a:r>
              <a:rPr lang="sl-SI" sz="2400" dirty="0"/>
              <a:t>na osnovu kojih elemenata se utvrđuje cena reklamnog prostora u odnosu na cenu TV emisije</a:t>
            </a:r>
          </a:p>
          <a:p>
            <a:pPr lvl="0">
              <a:buClrTx/>
              <a:buFont typeface="Wingdings" pitchFamily="2" charset="2"/>
              <a:buChar char="§"/>
            </a:pPr>
            <a:endParaRPr lang="en-US" sz="2400" dirty="0"/>
          </a:p>
          <a:p>
            <a:pPr lvl="0" algn="just">
              <a:buClrTx/>
              <a:buFont typeface="Wingdings" pitchFamily="2" charset="2"/>
              <a:buChar char="§"/>
            </a:pPr>
            <a:r>
              <a:rPr lang="sl-SI" sz="2400" dirty="0"/>
              <a:t>koliko je potrebno ulagati u osnovna sredstva za rad kako bi se obezbedilo nesmetano odvijanje procesa proizvodnje i emitovanja TV programa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8562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Elementi kalkulacije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sl-SI" sz="2800" dirty="0"/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l-SI" sz="2400" b="1" dirty="0">
                <a:solidFill>
                  <a:srgbClr val="C00000"/>
                </a:solidFill>
              </a:rPr>
              <a:t>ŠTA</a:t>
            </a:r>
            <a:endParaRPr lang="en-US" sz="2400" b="1" dirty="0">
              <a:solidFill>
                <a:srgbClr val="C00000"/>
              </a:solidFill>
            </a:endParaRPr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l-SI" sz="2400" b="1" dirty="0">
                <a:solidFill>
                  <a:srgbClr val="C00000"/>
                </a:solidFill>
              </a:rPr>
              <a:t>KOLIKO</a:t>
            </a:r>
            <a:endParaRPr lang="en-US" sz="2400" b="1" dirty="0">
              <a:solidFill>
                <a:srgbClr val="C00000"/>
              </a:solidFill>
            </a:endParaRPr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l-SI" sz="2400" b="1" dirty="0">
                <a:solidFill>
                  <a:srgbClr val="C00000"/>
                </a:solidFill>
              </a:rPr>
              <a:t>KADA</a:t>
            </a:r>
            <a:endParaRPr lang="en-US" sz="2400" b="1" dirty="0">
              <a:solidFill>
                <a:srgbClr val="C00000"/>
              </a:solidFill>
            </a:endParaRPr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l-SI" sz="2400" b="1" dirty="0">
                <a:solidFill>
                  <a:srgbClr val="C00000"/>
                </a:solidFill>
              </a:rPr>
              <a:t>KAKO</a:t>
            </a:r>
            <a:endParaRPr lang="en-US" sz="2400" b="1" dirty="0">
              <a:solidFill>
                <a:srgbClr val="C00000"/>
              </a:solidFill>
            </a:endParaRPr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l-SI" sz="2400" b="1" dirty="0">
                <a:solidFill>
                  <a:srgbClr val="C00000"/>
                </a:solidFill>
              </a:rPr>
              <a:t>SA ČIM</a:t>
            </a:r>
            <a:endParaRPr lang="en-US" sz="2400" b="1" dirty="0">
              <a:solidFill>
                <a:srgbClr val="C00000"/>
              </a:solidFill>
            </a:endParaRPr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l-SI" sz="2400" b="1" dirty="0">
                <a:solidFill>
                  <a:srgbClr val="C00000"/>
                </a:solidFill>
              </a:rPr>
              <a:t>SA KIM</a:t>
            </a:r>
            <a:endParaRPr lang="en-US" sz="2400" b="1" dirty="0">
              <a:solidFill>
                <a:srgbClr val="C00000"/>
              </a:solidFill>
            </a:endParaRPr>
          </a:p>
          <a:p>
            <a:pPr marL="118872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0" y="2007647"/>
            <a:ext cx="6248400" cy="416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Elementi kalkulacije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0972800" cy="5334001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Primarni troškovi</a:t>
            </a:r>
          </a:p>
          <a:p>
            <a:pPr marL="714375" indent="-17145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primarni troškovi programske pripreme</a:t>
            </a:r>
            <a:endParaRPr lang="en-US" sz="2400" dirty="0"/>
          </a:p>
          <a:p>
            <a:pPr marL="714375" indent="-17145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l-SI" sz="2400" dirty="0"/>
              <a:t>primarni troškovi proizvodnje programa</a:t>
            </a:r>
            <a:endParaRPr lang="en-US" sz="2400" dirty="0"/>
          </a:p>
          <a:p>
            <a:pPr marL="118872" indent="0">
              <a:buNone/>
            </a:pPr>
            <a:endParaRPr lang="sr-Latn-RS" sz="1050" b="1" dirty="0"/>
          </a:p>
          <a:p>
            <a:pPr marL="118872" indent="0">
              <a:buNone/>
            </a:pPr>
            <a:endParaRPr lang="sr-Latn-RS" sz="1400" b="1" dirty="0"/>
          </a:p>
          <a:p>
            <a:pPr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Sekundarni troškovi</a:t>
            </a:r>
          </a:p>
          <a:p>
            <a:pPr marL="714375" indent="-17145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l-SI" sz="2400" dirty="0">
                <a:solidFill>
                  <a:prstClr val="black"/>
                </a:solidFill>
              </a:rPr>
              <a:t>tehnički kapaciteti TV stanice</a:t>
            </a:r>
          </a:p>
          <a:p>
            <a:pPr marL="714375" indent="-17145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l-SI" sz="2400" dirty="0">
                <a:solidFill>
                  <a:prstClr val="black"/>
                </a:solidFill>
              </a:rPr>
              <a:t>rezervni delovi</a:t>
            </a:r>
          </a:p>
          <a:p>
            <a:pPr marL="714375" indent="-17145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l-SI" sz="2400" dirty="0">
                <a:solidFill>
                  <a:prstClr val="black"/>
                </a:solidFill>
              </a:rPr>
              <a:t>održavanje</a:t>
            </a:r>
          </a:p>
          <a:p>
            <a:pPr marL="542925" indent="0">
              <a:lnSpc>
                <a:spcPct val="150000"/>
              </a:lnSpc>
              <a:buClrTx/>
              <a:buNone/>
            </a:pPr>
            <a:endParaRPr lang="sl-SI" sz="1800" dirty="0">
              <a:solidFill>
                <a:prstClr val="black"/>
              </a:solidFill>
            </a:endParaRPr>
          </a:p>
          <a:p>
            <a:pPr lvl="0"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Ostali troškovi rada TV centra</a:t>
            </a:r>
          </a:p>
          <a:p>
            <a:pPr lvl="0">
              <a:lnSpc>
                <a:spcPct val="150000"/>
              </a:lnSpc>
              <a:buClr>
                <a:srgbClr val="F0AD00"/>
              </a:buClr>
              <a:buFont typeface="Wingdings" pitchFamily="2" charset="2"/>
              <a:buChar char="§"/>
            </a:pPr>
            <a:endParaRPr lang="sl-SI" sz="2400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  <a:buClr>
                <a:srgbClr val="F0AD00"/>
              </a:buClr>
              <a:buFont typeface="Wingdings" pitchFamily="2" charset="2"/>
              <a:buChar char="§"/>
            </a:pPr>
            <a:endParaRPr lang="sl-SI" sz="2400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  <a:buClr>
                <a:srgbClr val="F0AD00"/>
              </a:buClr>
              <a:buFont typeface="Wingdings" pitchFamily="2" charset="2"/>
              <a:buChar char="§"/>
            </a:pPr>
            <a:endParaRPr lang="en-US" sz="2400" dirty="0">
              <a:solidFill>
                <a:prstClr val="black"/>
              </a:solidFill>
            </a:endParaRPr>
          </a:p>
          <a:p>
            <a:endParaRPr lang="sr-Latn-RS" b="1" dirty="0"/>
          </a:p>
          <a:p>
            <a:endParaRPr lang="sr-Latn-RS" b="1" dirty="0"/>
          </a:p>
          <a:p>
            <a:endParaRPr lang="sr-Latn-RS" b="1" dirty="0"/>
          </a:p>
          <a:p>
            <a:endParaRPr lang="sr-Latn-RS" b="1" dirty="0"/>
          </a:p>
          <a:p>
            <a:pPr marL="118872" indent="0">
              <a:buNone/>
            </a:pPr>
            <a:endParaRPr lang="sr-Latn-RS" sz="1400" dirty="0"/>
          </a:p>
          <a:p>
            <a:endParaRPr lang="sr-Latn-RS" sz="1400" dirty="0"/>
          </a:p>
          <a:p>
            <a:pPr marL="118872" indent="0">
              <a:buNone/>
            </a:pPr>
            <a:endParaRPr lang="sr-Latn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400" y="2514600"/>
            <a:ext cx="4616576" cy="307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27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Primarni troškovi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1"/>
            <a:ext cx="11049000" cy="5105399"/>
          </a:xfrm>
        </p:spPr>
        <p:txBody>
          <a:bodyPr>
            <a:normAutofit lnSpcReduction="10000"/>
          </a:bodyPr>
          <a:lstStyle/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srgbClr val="C00000"/>
                </a:solidFill>
              </a:rPr>
              <a:t>Primarni troškovi programske </a:t>
            </a:r>
            <a:r>
              <a:rPr lang="sr-Latn-RS" sz="2400" b="1" u="sng" dirty="0">
                <a:solidFill>
                  <a:srgbClr val="C00000"/>
                </a:solidFill>
              </a:rPr>
              <a:t>pripreme</a:t>
            </a:r>
          </a:p>
          <a:p>
            <a:pPr marL="895350" lvl="1" indent="-3524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scenario</a:t>
            </a:r>
          </a:p>
          <a:p>
            <a:pPr marL="895350" lvl="1" indent="-3524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rediteljska koncepcija</a:t>
            </a:r>
          </a:p>
          <a:p>
            <a:pPr marL="895350" lvl="1" indent="-3524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idejne skice dekora i kostima</a:t>
            </a:r>
          </a:p>
          <a:p>
            <a:pPr marL="895350" lvl="1" indent="-3524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izbor izvođača</a:t>
            </a:r>
          </a:p>
          <a:p>
            <a:pPr marL="895350" lvl="1" indent="-3524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izrada dekora i kostima</a:t>
            </a:r>
          </a:p>
          <a:p>
            <a:pPr marL="895350" lvl="1" indent="-3524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komponovanje muzike</a:t>
            </a:r>
          </a:p>
          <a:p>
            <a:pPr marL="895350" lvl="1" indent="-3524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igrajuća i potrošna rekvizita</a:t>
            </a:r>
          </a:p>
          <a:p>
            <a:pPr marL="895350" lvl="1" indent="-3524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obezbeđivanje arhivskog materijala</a:t>
            </a:r>
          </a:p>
          <a:p>
            <a:pPr marL="895350" lvl="1" indent="-3524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putni troškovi za potrebe izviđanja terena</a:t>
            </a:r>
            <a:endParaRPr lang="en-US" sz="2400" dirty="0"/>
          </a:p>
          <a:p>
            <a:pPr marL="118872" indent="0">
              <a:buNone/>
            </a:pPr>
            <a:endParaRPr lang="en-US" sz="15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600" y="2667000"/>
            <a:ext cx="4462163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8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Primarni troškovi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10972800" cy="4876800"/>
          </a:xfrm>
        </p:spPr>
        <p:txBody>
          <a:bodyPr>
            <a:normAutofit/>
          </a:bodyPr>
          <a:lstStyle/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srgbClr val="C00000"/>
                </a:solidFill>
              </a:rPr>
              <a:t>Primarni troškovi </a:t>
            </a:r>
            <a:r>
              <a:rPr lang="sr-Latn-RS" sz="2400" b="1" u="sng" dirty="0">
                <a:solidFill>
                  <a:srgbClr val="C00000"/>
                </a:solidFill>
              </a:rPr>
              <a:t>proizvodnje</a:t>
            </a:r>
            <a:r>
              <a:rPr lang="sr-Latn-RS" sz="2400" b="1" dirty="0">
                <a:solidFill>
                  <a:srgbClr val="C00000"/>
                </a:solidFill>
              </a:rPr>
              <a:t> programa</a:t>
            </a:r>
          </a:p>
          <a:p>
            <a:pPr marL="688975" lvl="1" indent="-2413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b="1" i="1" u="sng" dirty="0"/>
              <a:t>direktni troškovi tokom realizacije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400" b="1" i="1" u="sng" dirty="0"/>
          </a:p>
          <a:p>
            <a:pPr marL="809625" lvl="1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putni troškovi, smeštaj, dnevnice (izvan sedišta TV)</a:t>
            </a:r>
          </a:p>
          <a:p>
            <a:pPr marL="809625" lvl="1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zakup objekta</a:t>
            </a:r>
          </a:p>
          <a:p>
            <a:pPr marL="809625" lvl="1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najam scenske tehnike (kran, far)</a:t>
            </a:r>
          </a:p>
          <a:p>
            <a:pPr marL="809625" lvl="1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najam dodatne rasvete</a:t>
            </a:r>
          </a:p>
          <a:p>
            <a:pPr marL="809625" lvl="1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zakup satelitske trase (space segment)</a:t>
            </a:r>
          </a:p>
          <a:p>
            <a:pPr marL="118872" indent="0">
              <a:buNone/>
            </a:pPr>
            <a:endParaRPr lang="en-US" sz="15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3733800"/>
            <a:ext cx="3965145" cy="264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8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Ostali troškovi rada TV centra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1"/>
            <a:ext cx="11277600" cy="5181599"/>
          </a:xfrm>
        </p:spPr>
        <p:txBody>
          <a:bodyPr>
            <a:normAutofit/>
          </a:bodyPr>
          <a:lstStyle/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srgbClr val="C00000"/>
                </a:solidFill>
              </a:rPr>
              <a:t>Ostali troškovi rada TV stanice</a:t>
            </a:r>
          </a:p>
          <a:p>
            <a:pPr lvl="0">
              <a:lnSpc>
                <a:spcPct val="120000"/>
              </a:lnSpc>
            </a:pPr>
            <a:endParaRPr lang="hr-HR" sz="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utrošak električne energije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utrošak toplotne energije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gorivo (za vozni park)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taksi prevoz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utrošak telefonskih impulsa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tekuće investiciono održavanje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zakup prostora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zakup opreme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komunalne usluge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oglasi i reklame (sopstvene PR kampanje)</a:t>
            </a:r>
            <a:endParaRPr lang="en-US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dirty="0"/>
          </a:p>
          <a:p>
            <a:pPr marL="118872" indent="0">
              <a:buNone/>
            </a:pPr>
            <a:endParaRPr lang="en-US" sz="15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133600"/>
            <a:ext cx="3962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68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Ostali troškovi rada TV centra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11506200" cy="5181599"/>
          </a:xfrm>
        </p:spPr>
        <p:txBody>
          <a:bodyPr>
            <a:normAutofit/>
          </a:bodyPr>
          <a:lstStyle/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600" b="1" dirty="0">
                <a:solidFill>
                  <a:srgbClr val="C00000"/>
                </a:solidFill>
              </a:rPr>
              <a:t>Ostali troškovi rada TV stanice</a:t>
            </a:r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novine i časopisi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kozmetičar, frizer (za prezentere)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troškovi prevoza na rad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topli obrok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reprezentacija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premije osiguranja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naknada za građevinsko zemljište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poslovno-tehnička saradnja sa drugim TV stanicama</a:t>
            </a:r>
            <a:endParaRPr lang="en-US" sz="2400" dirty="0"/>
          </a:p>
          <a:p>
            <a:pPr marL="714375" indent="-2667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bruto lični dohodak (redovan i honorarni rad)</a:t>
            </a:r>
            <a:endParaRPr lang="sr-Latn-RS" sz="24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752600"/>
            <a:ext cx="33528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57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Sekundarni troškovi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14375" lvl="1" indent="-352425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endParaRPr lang="sr-Latn-RS" sz="2400" b="1" dirty="0">
              <a:solidFill>
                <a:srgbClr val="C00000"/>
              </a:solidFill>
            </a:endParaRPr>
          </a:p>
          <a:p>
            <a:pPr marL="714375" lvl="1" indent="-352425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Tehnički kapaciteti</a:t>
            </a:r>
          </a:p>
          <a:p>
            <a:pPr marL="714375" lvl="1" indent="-352425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Rezervni delovi</a:t>
            </a:r>
          </a:p>
          <a:p>
            <a:pPr marL="714375" lvl="1" indent="-352425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Održavanje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3300" b="1" dirty="0"/>
          </a:p>
          <a:p>
            <a:pPr marL="118872" indent="0">
              <a:buNone/>
            </a:pPr>
            <a:endParaRPr lang="en-US" sz="15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2895600"/>
            <a:ext cx="4933950" cy="217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1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875</TotalTime>
  <Words>282</Words>
  <Application>Microsoft Office PowerPoint</Application>
  <PresentationFormat>Widescreen</PresentationFormat>
  <Paragraphs>135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KALKULACIJA TROŠKOVA  PROIZVODNJE I EMITOVANJA  TV EMISIJE / TV PROGRAMA</vt:lpstr>
      <vt:lpstr>Budžetiranje</vt:lpstr>
      <vt:lpstr>Elementi kalkulacije</vt:lpstr>
      <vt:lpstr>Elementi kalkulacije</vt:lpstr>
      <vt:lpstr>Primarni troškovi</vt:lpstr>
      <vt:lpstr>Primarni troškovi</vt:lpstr>
      <vt:lpstr>Ostali troškovi rada TV centra</vt:lpstr>
      <vt:lpstr>Ostali troškovi rada TV centra</vt:lpstr>
      <vt:lpstr>Sekundarni troškovi</vt:lpstr>
      <vt:lpstr>Sekundarni troškovi</vt:lpstr>
      <vt:lpstr>BUDŽETIRANJE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251</cp:revision>
  <dcterms:created xsi:type="dcterms:W3CDTF">2006-08-16T00:00:00Z</dcterms:created>
  <dcterms:modified xsi:type="dcterms:W3CDTF">2025-08-07T15:09:09Z</dcterms:modified>
</cp:coreProperties>
</file>